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76"/>
  </p:notesMasterIdLst>
  <p:handoutMasterIdLst>
    <p:handoutMasterId r:id="rId77"/>
  </p:handoutMasterIdLst>
  <p:sldIdLst>
    <p:sldId id="317" r:id="rId5"/>
    <p:sldId id="917" r:id="rId6"/>
    <p:sldId id="918" r:id="rId7"/>
    <p:sldId id="921" r:id="rId8"/>
    <p:sldId id="922" r:id="rId9"/>
    <p:sldId id="923" r:id="rId10"/>
    <p:sldId id="924" r:id="rId11"/>
    <p:sldId id="925" r:id="rId12"/>
    <p:sldId id="926" r:id="rId13"/>
    <p:sldId id="927" r:id="rId14"/>
    <p:sldId id="866" r:id="rId15"/>
    <p:sldId id="868" r:id="rId16"/>
    <p:sldId id="869" r:id="rId17"/>
    <p:sldId id="870" r:id="rId18"/>
    <p:sldId id="904" r:id="rId19"/>
    <p:sldId id="903" r:id="rId20"/>
    <p:sldId id="872" r:id="rId21"/>
    <p:sldId id="905" r:id="rId22"/>
    <p:sldId id="874" r:id="rId23"/>
    <p:sldId id="907" r:id="rId24"/>
    <p:sldId id="929" r:id="rId25"/>
    <p:sldId id="875" r:id="rId26"/>
    <p:sldId id="897" r:id="rId27"/>
    <p:sldId id="259" r:id="rId28"/>
    <p:sldId id="260" r:id="rId29"/>
    <p:sldId id="263" r:id="rId30"/>
    <p:sldId id="261" r:id="rId31"/>
    <p:sldId id="264" r:id="rId32"/>
    <p:sldId id="928" r:id="rId33"/>
    <p:sldId id="908" r:id="rId34"/>
    <p:sldId id="871" r:id="rId35"/>
    <p:sldId id="257" r:id="rId36"/>
    <p:sldId id="256" r:id="rId37"/>
    <p:sldId id="896" r:id="rId38"/>
    <p:sldId id="258" r:id="rId39"/>
    <p:sldId id="906" r:id="rId40"/>
    <p:sldId id="909" r:id="rId41"/>
    <p:sldId id="898" r:id="rId42"/>
    <p:sldId id="894" r:id="rId43"/>
    <p:sldId id="910" r:id="rId44"/>
    <p:sldId id="911" r:id="rId45"/>
    <p:sldId id="892" r:id="rId46"/>
    <p:sldId id="893" r:id="rId47"/>
    <p:sldId id="895" r:id="rId48"/>
    <p:sldId id="881" r:id="rId49"/>
    <p:sldId id="876" r:id="rId50"/>
    <p:sldId id="877" r:id="rId51"/>
    <p:sldId id="878" r:id="rId52"/>
    <p:sldId id="879" r:id="rId53"/>
    <p:sldId id="880" r:id="rId54"/>
    <p:sldId id="882" r:id="rId55"/>
    <p:sldId id="859" r:id="rId56"/>
    <p:sldId id="884" r:id="rId57"/>
    <p:sldId id="899" r:id="rId58"/>
    <p:sldId id="900" r:id="rId59"/>
    <p:sldId id="885" r:id="rId60"/>
    <p:sldId id="887" r:id="rId61"/>
    <p:sldId id="883" r:id="rId62"/>
    <p:sldId id="888" r:id="rId63"/>
    <p:sldId id="901" r:id="rId64"/>
    <p:sldId id="912" r:id="rId65"/>
    <p:sldId id="913" r:id="rId66"/>
    <p:sldId id="914" r:id="rId67"/>
    <p:sldId id="915" r:id="rId68"/>
    <p:sldId id="889" r:id="rId69"/>
    <p:sldId id="890" r:id="rId70"/>
    <p:sldId id="891" r:id="rId71"/>
    <p:sldId id="902" r:id="rId72"/>
    <p:sldId id="919" r:id="rId73"/>
    <p:sldId id="920" r:id="rId74"/>
    <p:sldId id="856" r:id="rId7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699" autoAdjust="0"/>
  </p:normalViewPr>
  <p:slideViewPr>
    <p:cSldViewPr snapToGrid="0">
      <p:cViewPr varScale="1">
        <p:scale>
          <a:sx n="85" d="100"/>
          <a:sy n="85" d="100"/>
        </p:scale>
        <p:origin x="130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23049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511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40259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45139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332-74B3-5941-96EB-62CAB37C896A}" type="slidenum">
              <a:rPr lang="en-PL" smtClean="0"/>
              <a:t>38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8136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8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– co </a:t>
            </a:r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nazwane</a:t>
            </a:r>
            <a:r>
              <a:rPr lang="en-US" dirty="0"/>
              <a:t> </a:t>
            </a:r>
            <a:r>
              <a:rPr lang="en-US" dirty="0" err="1"/>
              <a:t>sekcje</a:t>
            </a:r>
            <a:r>
              <a:rPr lang="en-US" dirty="0"/>
              <a:t> w </a:t>
            </a:r>
            <a:r>
              <a:rPr lang="en-US" dirty="0" err="1"/>
              <a:t>dwoch</a:t>
            </a:r>
            <a:r>
              <a:rPr lang="en-US" dirty="0"/>
              <a:t> </a:t>
            </a:r>
            <a:r>
              <a:rPr lang="en-US" dirty="0" err="1"/>
              <a:t>plikach</a:t>
            </a:r>
            <a:r>
              <a:rPr lang="en-US" dirty="0"/>
              <a:t> -&gt; </a:t>
            </a:r>
            <a:r>
              <a:rPr lang="en-US" dirty="0" err="1"/>
              <a:t>ostatnia</a:t>
            </a:r>
            <a:r>
              <a:rPr lang="en-US" dirty="0"/>
              <a:t> </a:t>
            </a:r>
            <a:r>
              <a:rPr lang="en-US" dirty="0" err="1"/>
              <a:t>rejestracja</a:t>
            </a:r>
            <a:r>
              <a:rPr lang="en-US" dirty="0"/>
              <a:t> </a:t>
            </a:r>
            <a:r>
              <a:rPr lang="en-US" dirty="0" err="1"/>
              <a:t>wygrywa</a:t>
            </a:r>
            <a:r>
              <a:rPr lang="en-US" dirty="0"/>
              <a:t>, choc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oba</a:t>
            </a:r>
            <a:r>
              <a:rPr lang="en-US" dirty="0"/>
              <a:t> w </a:t>
            </a:r>
            <a:r>
              <a:rPr lang="en-US" dirty="0" err="1"/>
              <a:t>histori</a:t>
            </a:r>
            <a:r>
              <a:rPr lang="en-US" dirty="0"/>
              <a:t> – da </a:t>
            </a:r>
            <a:r>
              <a:rPr lang="en-US" dirty="0" err="1"/>
              <a:t>sie</a:t>
            </a:r>
            <a:r>
              <a:rPr lang="en-US" dirty="0"/>
              <a:t> do </a:t>
            </a:r>
            <a:r>
              <a:rPr lang="en-US" dirty="0" err="1"/>
              <a:t>tego</a:t>
            </a:r>
            <a:r>
              <a:rPr lang="en-US" dirty="0"/>
              <a:t> </a:t>
            </a:r>
            <a:r>
              <a:rPr lang="en-US" dirty="0" err="1"/>
              <a:t>dostac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2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13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prawdopowobnie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outsourced do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projektow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2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it’s a good idea to use </a:t>
            </a:r>
            <a:r>
              <a:rPr lang="en-US" dirty="0" err="1"/>
              <a:t>HttpClientFactory</a:t>
            </a:r>
            <a:r>
              <a:rPr lang="en-US" dirty="0"/>
              <a:t>:</a:t>
            </a:r>
            <a:r>
              <a:rPr lang="en-US" baseline="0" dirty="0"/>
              <a:t> https://docs.microsoft.com/en-us/dotnet/standard/microservices-architecture/implement-resilient-applications/use-httpclientfactory-to-implement-resilient-http-requests</a:t>
            </a:r>
          </a:p>
          <a:p>
            <a:endParaRPr lang="en-US" baseline="0" dirty="0"/>
          </a:p>
          <a:p>
            <a:r>
              <a:rPr lang="en-US" baseline="0" dirty="0" err="1"/>
              <a:t>NSwag</a:t>
            </a:r>
            <a:r>
              <a:rPr lang="en-US" baseline="0" dirty="0"/>
              <a:t>: https://github.com/RicoSuter/Nswag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5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dirty="0" err="1"/>
              <a:t>dbpack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0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9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3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BA" sz="1200" dirty="0"/>
              <a:t>API Analyzers - Microsoft.AspNetCore.Mvc.Api.Analyzers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8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Side</a:t>
            </a:r>
            <a:r>
              <a:rPr lang="pl-PL" dirty="0"/>
              <a:t> by </a:t>
            </a:r>
            <a:r>
              <a:rPr lang="pl-PL" dirty="0" err="1"/>
              <a:t>side</a:t>
            </a:r>
            <a:r>
              <a:rPr lang="pl-PL" dirty="0"/>
              <a:t> – </a:t>
            </a:r>
            <a:r>
              <a:rPr lang="pl-PL" dirty="0" err="1"/>
              <a:t>sandboxowanie</a:t>
            </a:r>
            <a:r>
              <a:rPr lang="pl-PL" dirty="0"/>
              <a:t> i uruchamianie </a:t>
            </a:r>
            <a:r>
              <a:rPr lang="pl-PL" dirty="0" err="1"/>
              <a:t>roznych</a:t>
            </a:r>
            <a:r>
              <a:rPr lang="pl-PL" dirty="0"/>
              <a:t> wersji .net </a:t>
            </a:r>
            <a:r>
              <a:rPr lang="pl-PL" dirty="0" err="1"/>
              <a:t>core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4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Zależność czasu życia klas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 the</a:t>
            </a:r>
            <a:r>
              <a:rPr lang="en-US" baseline="0" dirty="0"/>
              <a:t> blog post by Thomas Levesque</a:t>
            </a:r>
            <a:r>
              <a:rPr lang="en-US" dirty="0"/>
              <a:t>:</a:t>
            </a:r>
            <a:r>
              <a:rPr lang="en-US" baseline="0" dirty="0"/>
              <a:t> https://thomaslevesque.com/2018/03/27/understanding-the-asp-net-core-middleware-pipeline/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6128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880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2259086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6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DA0D-D840-9B49-A3E6-2EBFA15C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E691-9401-8243-9847-CDFF0A8DE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79370-6383-B64D-8E7D-84F52410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BB95-6CF8-0E4C-907A-864EAAA1A21E}" type="datetimeFigureOut">
              <a:rPr lang="en-PL" smtClean="0"/>
              <a:t>08/12/2020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760AB-BBEE-4545-9D21-7E27D021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EA6F-EB52-8E47-8D62-8D2C303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463C-E311-914A-BF0A-F3C8240300B4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68800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196B-F66D-E345-BB79-C6EDDB1F113F}" type="datetimeFigureOut">
              <a:rPr lang="en-PL" smtClean="0"/>
              <a:t>08/12/2020</a:t>
            </a:fld>
            <a:endParaRPr lang="en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C3BF-6A65-1241-B041-D66E4BD1962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5794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95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5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5001/weatherforecast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" TargetMode="External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okta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oader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ebsurge.west-wind.com/" TargetMode="External"/><Relationship Id="rId5" Type="http://schemas.openxmlformats.org/officeDocument/2006/relationships/hyperlink" Target="https://gatling.io/" TargetMode="External"/><Relationship Id="rId4" Type="http://schemas.openxmlformats.org/officeDocument/2006/relationships/hyperlink" Target="https://artillery.io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wagger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penapis.or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hyperlink" Target="https://github.com/StackExchange/Dappe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create-razor-pages-aspnet-core/" TargetMode="External"/><Relationship Id="rId7" Type="http://schemas.openxmlformats.org/officeDocument/2006/relationships/hyperlink" Target="https://docs.microsoft.com/en-us/learn/modules/microservices-aspnet-core/" TargetMode="External"/><Relationship Id="rId2" Type="http://schemas.openxmlformats.org/officeDocument/2006/relationships/hyperlink" Target="https://docs.microsoft.com/en-us/learn/modules/build-web-api-net-co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learn/modules/optimize-your-web-apps-with-redis/" TargetMode="External"/><Relationship Id="rId5" Type="http://schemas.openxmlformats.org/officeDocument/2006/relationships/hyperlink" Target="https://docs.microsoft.com/en-us/learn/modules/improve-api-developer-experience-with-swagger/" TargetMode="External"/><Relationship Id="rId4" Type="http://schemas.openxmlformats.org/officeDocument/2006/relationships/hyperlink" Target="https://docs.microsoft.com/en-us/learn/modules/persist-data-ef-core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fanprodan/AspNetCoreRateLimit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lic.com/" TargetMode="External"/><Relationship Id="rId2" Type="http://schemas.openxmlformats.org/officeDocument/2006/relationships/hyperlink" Target="https://github.com/Xabaril/AspNetCore.Diagnostics.HealthCheck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unscope.com/" TargetMode="External"/><Relationship Id="rId5" Type="http://schemas.openxmlformats.org/officeDocument/2006/relationships/hyperlink" Target="https://www.monitis.com/" TargetMode="External"/><Relationship Id="rId4" Type="http://schemas.openxmlformats.org/officeDocument/2006/relationships/hyperlink" Target="https://stackif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</a:t>
            </a:r>
            <a:r>
              <a:rPr lang="sr-Latn-BA" dirty="0"/>
              <a:t> Core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1FF73-AEBB-411C-9797-868E0B744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0" y="1988258"/>
            <a:ext cx="1735004" cy="2052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16" y="694370"/>
            <a:ext cx="2054267" cy="1729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7" y="3014273"/>
            <a:ext cx="5197824" cy="3219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6921" y="1189175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Request Aggregation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Service Discovery with </a:t>
            </a:r>
            <a:br>
              <a:rPr lang="en-US" sz="1400" dirty="0"/>
            </a:br>
            <a:r>
              <a:rPr lang="en-US" sz="1400" dirty="0"/>
              <a:t>  Consul &amp; Eureka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Service Fabric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Kubernetes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WebSockets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Authentication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Authorisation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Rate Limiting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Caching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Retry policies / </a:t>
            </a:r>
            <a:r>
              <a:rPr lang="en-US" sz="1400" dirty="0" err="1"/>
              <a:t>QoS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Load Balancing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Logging / Tracing / Correlation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Headers / Query String / Claims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Custom Middleware / Delegating Handlers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Configuration / Administration REST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Platform / Cloud Agnostic</a:t>
            </a:r>
          </a:p>
        </p:txBody>
      </p:sp>
    </p:spTree>
    <p:extLst>
      <p:ext uri="{BB962C8B-B14F-4D97-AF65-F5344CB8AC3E}">
        <p14:creationId xmlns:p14="http://schemas.microsoft.com/office/powerpoint/2010/main" val="6696203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1601667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Multiplatform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Real open-source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Performance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Languages - C#, F#...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New configuration system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Easy to use with Docker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41301585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Side by side execution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Joined MVC and Web API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Excellent for REST APIs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Plays great with modern web tools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 err="1">
                <a:solidFill>
                  <a:srgbClr val="0C1937"/>
                </a:solidFill>
              </a:rPr>
              <a:t>Blazor</a:t>
            </a:r>
            <a:r>
              <a:rPr lang="en-US" sz="3600" spc="-1" dirty="0">
                <a:solidFill>
                  <a:srgbClr val="0C1937"/>
                </a:solidFill>
              </a:rPr>
              <a:t> - full-stack C#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Part of the .NET 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6936665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Start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848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561ADB-C2D7-4EF9-87A6-E012E394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39F8C-A418-4567-92AD-2C83B1089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6426375"/>
          </a:xfrm>
        </p:spPr>
        <p:txBody>
          <a:bodyPr/>
          <a:lstStyle/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    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options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--version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installed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version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new </a:t>
            </a:r>
            <a:r>
              <a:rPr lang="en-US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 -h 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possiblities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-n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Workshop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-n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list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restore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>
                <a:effectLst/>
                <a:latin typeface="Calibri" panose="020F0502020204030204" pitchFamily="34" charset="0"/>
              </a:rPr>
              <a:t>cd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run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  <a:hlinkClick r:id="rId2"/>
              </a:rPr>
              <a:t>https://localhost:5001/weatherforecast</a:t>
            </a:r>
            <a:endParaRPr lang="en-US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ctrl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+ c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endParaRPr lang="pl-PL" sz="2800" dirty="0"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--version 5.6.0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07180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8818689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737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.</a:t>
            </a:r>
            <a:r>
              <a:rPr lang="en-US" sz="3600" spc="-1" dirty="0" err="1">
                <a:solidFill>
                  <a:srgbClr val="0C1937"/>
                </a:solidFill>
              </a:rPr>
              <a:t>csproj</a:t>
            </a:r>
            <a:r>
              <a:rPr lang="en-US" sz="3600" spc="-1" dirty="0">
                <a:solidFill>
                  <a:srgbClr val="0C1937"/>
                </a:solidFill>
              </a:rPr>
              <a:t> SDK project file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Lot simpler than in .NET Framework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Configure project properties </a:t>
            </a:r>
            <a:br>
              <a:rPr lang="pl-PL" sz="3600" spc="-1" dirty="0">
                <a:solidFill>
                  <a:srgbClr val="0C1937"/>
                </a:solidFill>
              </a:rPr>
            </a:br>
            <a:r>
              <a:rPr lang="en-US" sz="3600" spc="-1" dirty="0">
                <a:solidFill>
                  <a:srgbClr val="0C1937"/>
                </a:solidFill>
              </a:rPr>
              <a:t>and dependencies</a:t>
            </a:r>
            <a:br>
              <a:rPr lang="pl-PL" sz="3600" spc="-1" dirty="0">
                <a:solidFill>
                  <a:srgbClr val="0C1937"/>
                </a:solidFill>
              </a:rPr>
            </a:br>
            <a:r>
              <a:rPr lang="pl-PL" sz="3600" spc="-1" dirty="0">
                <a:solidFill>
                  <a:srgbClr val="0C1937"/>
                </a:solidFill>
              </a:rPr>
              <a:t>and </a:t>
            </a:r>
            <a:r>
              <a:rPr lang="pl-PL" sz="3600" spc="-1" dirty="0" err="1">
                <a:solidFill>
                  <a:srgbClr val="0C1937"/>
                </a:solidFill>
              </a:rPr>
              <a:t>nuget</a:t>
            </a:r>
            <a:r>
              <a:rPr lang="pl-PL" sz="3600" spc="-1" dirty="0">
                <a:solidFill>
                  <a:srgbClr val="0C1937"/>
                </a:solidFill>
              </a:rPr>
              <a:t> </a:t>
            </a:r>
            <a:r>
              <a:rPr lang="pl-PL" sz="3600" spc="-1" dirty="0" err="1">
                <a:solidFill>
                  <a:srgbClr val="0C1937"/>
                </a:solidFill>
              </a:rPr>
              <a:t>packages</a:t>
            </a:r>
            <a:endParaRPr lang="pl-PL" sz="3600" spc="-1" dirty="0">
              <a:solidFill>
                <a:srgbClr val="0C1937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pl-PL" sz="3600" spc="-1" dirty="0" err="1">
                <a:solidFill>
                  <a:srgbClr val="0C1937"/>
                </a:solidFill>
              </a:rPr>
              <a:t>Default</a:t>
            </a:r>
            <a:r>
              <a:rPr lang="pl-PL" sz="3600" spc="-1" dirty="0">
                <a:solidFill>
                  <a:srgbClr val="0C1937"/>
                </a:solidFill>
              </a:rPr>
              <a:t> </a:t>
            </a:r>
            <a:r>
              <a:rPr lang="pl-PL" sz="3600" spc="-1" dirty="0" err="1">
                <a:solidFill>
                  <a:srgbClr val="0C1937"/>
                </a:solidFill>
              </a:rPr>
              <a:t>include</a:t>
            </a:r>
            <a:r>
              <a:rPr lang="pl-PL" sz="3600" spc="-1" dirty="0">
                <a:solidFill>
                  <a:srgbClr val="0C1937"/>
                </a:solidFill>
              </a:rPr>
              <a:t> </a:t>
            </a:r>
            <a:r>
              <a:rPr lang="pl-PL" sz="3600" spc="-1" dirty="0" err="1">
                <a:solidFill>
                  <a:srgbClr val="0C1937"/>
                </a:solidFill>
              </a:rPr>
              <a:t>all</a:t>
            </a:r>
            <a:r>
              <a:rPr lang="pl-PL" sz="3600" spc="-1" dirty="0">
                <a:solidFill>
                  <a:srgbClr val="0C1937"/>
                </a:solidFill>
              </a:rPr>
              <a:t> file </a:t>
            </a:r>
            <a:br>
              <a:rPr lang="pl-PL" sz="3600" spc="-1" dirty="0">
                <a:solidFill>
                  <a:srgbClr val="0C1937"/>
                </a:solidFill>
              </a:rPr>
            </a:br>
            <a:r>
              <a:rPr lang="pl-PL" sz="3600" spc="-1" dirty="0">
                <a:solidFill>
                  <a:srgbClr val="0C1937"/>
                </a:solidFill>
              </a:rPr>
              <a:t>implicite </a:t>
            </a:r>
            <a:r>
              <a:rPr lang="pl-PL" sz="3600" spc="-1" dirty="0" err="1">
                <a:solidFill>
                  <a:srgbClr val="0C1937"/>
                </a:solidFill>
              </a:rPr>
              <a:t>exclude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</p:spTree>
    <p:extLst>
      <p:ext uri="{BB962C8B-B14F-4D97-AF65-F5344CB8AC3E}">
        <p14:creationId xmlns:p14="http://schemas.microsoft.com/office/powerpoint/2010/main" val="19752778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E3372-49E5-4B1D-B370-DC0AF8781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Main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 err="1"/>
              <a:t>CreateHostBuilder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A6583-13B7-4FBC-A41F-18BC25F9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Program.cs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D1C0-48AF-477F-8EA7-8FA1B9F5695E}"/>
              </a:ext>
            </a:extLst>
          </p:cNvPr>
          <p:cNvSpPr txBox="1"/>
          <p:nvPr/>
        </p:nvSpPr>
        <p:spPr>
          <a:xfrm>
            <a:off x="2308116" y="1572631"/>
            <a:ext cx="98838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).Build().Run();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1E1F-87A6-4860-9CDD-3A0A94690DA2}"/>
              </a:ext>
            </a:extLst>
          </p:cNvPr>
          <p:cNvSpPr txBox="1"/>
          <p:nvPr/>
        </p:nvSpPr>
        <p:spPr>
          <a:xfrm>
            <a:off x="548640" y="4126884"/>
            <a:ext cx="109620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ConfigureWebHostDefaults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webBuilder.UseStartup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291423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2296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 err="1">
                <a:solidFill>
                  <a:srgbClr val="0C1937"/>
                </a:solidFill>
              </a:rPr>
              <a:t>ConfigureServices</a:t>
            </a:r>
            <a:endParaRPr lang="en-US" sz="32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Dependency Injection configuration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services.AddTransient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services.AddScoped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services.AddSingleton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Adding predefined services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services.AddAuthentication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Configure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Defining middleware pipeline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app.UseRouting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app.UseEndpoints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endParaRPr lang="en-US" sz="20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class</a:t>
            </a:r>
          </a:p>
        </p:txBody>
      </p:sp>
    </p:spTree>
    <p:extLst>
      <p:ext uri="{BB962C8B-B14F-4D97-AF65-F5344CB8AC3E}">
        <p14:creationId xmlns:p14="http://schemas.microsoft.com/office/powerpoint/2010/main" val="2434264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Endpoint routing - defining URLs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Support for HTTP verbs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Model binding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Content negotiation (JSON, XML, …)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Middleware / action filters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OAuth 2.0 support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ASP.NET Core Benefits for REST APIs</a:t>
            </a:r>
          </a:p>
        </p:txBody>
      </p:sp>
    </p:spTree>
    <p:extLst>
      <p:ext uri="{BB962C8B-B14F-4D97-AF65-F5344CB8AC3E}">
        <p14:creationId xmlns:p14="http://schemas.microsoft.com/office/powerpoint/2010/main" val="2116408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15E77F-3088-4702-9F04-9006B3A89EF8}"/>
              </a:ext>
            </a:extLst>
          </p:cNvPr>
          <p:cNvSpPr txBox="1"/>
          <p:nvPr/>
        </p:nvSpPr>
        <p:spPr>
          <a:xfrm>
            <a:off x="21515" y="1"/>
            <a:ext cx="1204856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services)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services.AddControllers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.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AddNewtonsoftJson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options.SerializerSettings.ReferenceLoopHandling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Newtonsoft.Json.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ReferenceLoopHandling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.Ignore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services.AddSwaggerGen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c.SwaggerDoc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Title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Version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services.AddDbContext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JohootContext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cfg.UseSqlServer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Configuration.GetConnectionString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DefaultDbConnection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1328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15E77F-3088-4702-9F04-9006B3A89EF8}"/>
              </a:ext>
            </a:extLst>
          </p:cNvPr>
          <p:cNvSpPr txBox="1"/>
          <p:nvPr/>
        </p:nvSpPr>
        <p:spPr>
          <a:xfrm>
            <a:off x="21515" y="1"/>
            <a:ext cx="12048565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services)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services.AddControllers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.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AddNewtonsoftJson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options.SerializerSettings.ReferenceLoopHandling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Newtonsoft.Json.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ReferenceLoopHandling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.Ignore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services.AddSwaggerGen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c.SwaggerDoc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Title = 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Version = 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services.AddDbContext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JohootContext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cfg.UseSqlServer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Configuration.GetConnectionString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DefaultDbConnection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IQuizeRepository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QuizeRepository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4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IQuestionRepository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QuestionRepository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8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IAnswerRepository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AnswerRepository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4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349166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Inversion of Control (</a:t>
            </a:r>
            <a:r>
              <a:rPr lang="en-US" dirty="0" err="1"/>
              <a:t>IoC</a:t>
            </a:r>
            <a:r>
              <a:rPr lang="en-US" dirty="0"/>
              <a:t>) between classes and dependencies</a:t>
            </a:r>
          </a:p>
          <a:p>
            <a:r>
              <a:rPr lang="en-US" dirty="0"/>
              <a:t>Lifetime - transient, scoped, singleton</a:t>
            </a:r>
          </a:p>
          <a:p>
            <a:r>
              <a:rPr lang="en-US" dirty="0"/>
              <a:t>Services (dependencies) registered in Startup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40542391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uses method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foo()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from 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 other words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depends from Class B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65AC0-C6EA-8247-BFE3-478C688570C3}"/>
              </a:ext>
            </a:extLst>
          </p:cNvPr>
          <p:cNvSpPr txBox="1"/>
          <p:nvPr/>
        </p:nvSpPr>
        <p:spPr>
          <a:xfrm>
            <a:off x="2622330" y="3557644"/>
            <a:ext cx="158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200" dirty="0"/>
              <a:t>B.foo()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5B32886-9B1D-1944-87A3-EEEAA7D6F31E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676A4F-2BFB-A141-BE0B-A394871B53D8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048414-866B-CA46-A633-01C702C4BD88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25D3E-6D4D-429E-A257-CF046538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51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var b – new B()</a:t>
            </a:r>
          </a:p>
          <a:p>
            <a:pPr algn="ctr"/>
            <a:r>
              <a:rPr lang="en-PL" sz="2800" dirty="0"/>
              <a:t>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needs Class B object for proper functioning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</a:t>
            </a: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A decides when Class B is instantiated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8336-C93F-42D1-A73C-68198178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lifetime dependency</a:t>
            </a:r>
          </a:p>
        </p:txBody>
      </p:sp>
    </p:spTree>
    <p:extLst>
      <p:ext uri="{BB962C8B-B14F-4D97-AF65-F5344CB8AC3E}">
        <p14:creationId xmlns:p14="http://schemas.microsoft.com/office/powerpoint/2010/main" val="128891047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317641" y="1347729"/>
            <a:ext cx="2609377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b="1" dirty="0">
                <a:solidFill>
                  <a:srgbClr val="C00000"/>
                </a:solidFill>
              </a:rPr>
              <a:t>??</a:t>
            </a: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1404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990FAA-2F9E-E349-9908-6B37A7AA1995}"/>
              </a:ext>
            </a:extLst>
          </p:cNvPr>
          <p:cNvSpPr txBox="1"/>
          <p:nvPr/>
        </p:nvSpPr>
        <p:spPr>
          <a:xfrm>
            <a:off x="4484104" y="1238390"/>
            <a:ext cx="763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Separate and invert dependencies</a:t>
            </a:r>
            <a:endParaRPr lang="en-PL" sz="36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32053" y="2591550"/>
            <a:ext cx="4824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introduce Interface for separating dependencies: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oosly coupled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Both Classes depends from Interface, not on each other.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2E120C-CF71-43CB-B779-E758895F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27745303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467832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dirty="0">
                <a:solidFill>
                  <a:srgbClr val="C00000"/>
                </a:solidFill>
              </a:rPr>
              <a:t>??</a:t>
            </a:r>
            <a:r>
              <a:rPr lang="en-PL" sz="2800" dirty="0"/>
              <a:t>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456121" y="2790662"/>
            <a:ext cx="16480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80C03-C98D-4E23-9B22-920CD52C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Inversion of control container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750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10620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4913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115073" y="1223683"/>
            <a:ext cx="377181" cy="2160998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681479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CEF6F-AA5D-4739-9BC8-2594A03B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267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064642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28353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094291" y="1202901"/>
            <a:ext cx="377181" cy="2202562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293551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D8432-E18D-F846-A8C8-D8D660A23F33}"/>
              </a:ext>
            </a:extLst>
          </p:cNvPr>
          <p:cNvSpPr txBox="1"/>
          <p:nvPr/>
        </p:nvSpPr>
        <p:spPr>
          <a:xfrm>
            <a:off x="9303488" y="2809993"/>
            <a:ext cx="273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Transient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Scoped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Singleton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06641C-D067-42F2-955D-3EAEA3D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316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9E87-70FF-4C71-807C-67F6509A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injection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CCE4-482F-4319-BA31-7945CA4D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13" y="1189176"/>
            <a:ext cx="9207342" cy="106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78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86695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Conventions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32" spc="-1" dirty="0">
                <a:solidFill>
                  <a:srgbClr val="0C1937"/>
                </a:solidFill>
              </a:rPr>
              <a:t>[</a:t>
            </a:r>
            <a:r>
              <a:rPr lang="en-US" sz="2032" spc="-1" dirty="0" err="1">
                <a:solidFill>
                  <a:srgbClr val="0C1937"/>
                </a:solidFill>
              </a:rPr>
              <a:t>ApiController</a:t>
            </a:r>
            <a:r>
              <a:rPr lang="en-US" sz="2032" spc="-1" dirty="0">
                <a:solidFill>
                  <a:srgbClr val="0C1937"/>
                </a:solidFill>
              </a:rPr>
              <a:t>]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32" spc="-1" dirty="0">
                <a:solidFill>
                  <a:srgbClr val="0C1937"/>
                </a:solidFill>
              </a:rPr>
              <a:t>ActionResult&lt;T&gt;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32" spc="-1" dirty="0">
                <a:solidFill>
                  <a:srgbClr val="0C1937"/>
                </a:solidFill>
              </a:rPr>
              <a:t>Convention definitions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32" spc="-1" dirty="0">
                <a:solidFill>
                  <a:srgbClr val="0C1937"/>
                </a:solidFill>
              </a:rPr>
              <a:t>Roslyn analyzers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Swagger support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SPA authentication with Identity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ASP.NET Core Benefits for REST APIs</a:t>
            </a:r>
          </a:p>
        </p:txBody>
      </p:sp>
    </p:spTree>
    <p:extLst>
      <p:ext uri="{BB962C8B-B14F-4D97-AF65-F5344CB8AC3E}">
        <p14:creationId xmlns:p14="http://schemas.microsoft.com/office/powerpoint/2010/main" val="24031999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FEDFB5F-5DB5-4D71-A52A-2E4A0276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6132"/>
            <a:ext cx="11897809" cy="6801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This method gets called by the runtime. Use this method to configure the HTTP request pipeline.</a:t>
            </a:r>
            <a:endParaRPr kumimoji="0" lang="pl-PL" altLang="en-US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IApplicationBuilder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app,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IWebHostEnvironment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env)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generated Swagger as a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swagger-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(HTML, JS, CSS, etc.),</a:t>
            </a:r>
            <a:r>
              <a:rPr kumimoji="0" lang="pl-PL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specifying the Swagger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c.SwaggerEndpoint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"/swagger/v1/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swagger.json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 V1"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env.IsDevelopment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app.UseDeveloperExceptionPage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app.UseHttpsRedirection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app.UseRouting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app.UseAuthorization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app.UseEndpoints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(endpoints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endpoints.MapControllers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3121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pipeline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40" y="1189176"/>
            <a:ext cx="8737120" cy="55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3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151C886-785E-2D4C-A2E3-43B0AE30D775}"/>
              </a:ext>
            </a:extLst>
          </p:cNvPr>
          <p:cNvSpPr/>
          <p:nvPr/>
        </p:nvSpPr>
        <p:spPr>
          <a:xfrm>
            <a:off x="10812089" y="2544425"/>
            <a:ext cx="1378162" cy="22735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/>
              <a:t>App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 Pipeline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59385" y="2074637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279795" y="-712992"/>
            <a:ext cx="1120352" cy="9100238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1989339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3138467" y="3285346"/>
            <a:ext cx="547061" cy="1120356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4287594" y="3285346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6568034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1289851" y="2562993"/>
            <a:ext cx="1765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2984654" y="2562993"/>
            <a:ext cx="1251082" cy="74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4065862" y="2832548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5175483" y="2852564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6084224" y="2856763"/>
            <a:ext cx="2061741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7068537" y="2534084"/>
            <a:ext cx="2480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8299906" y="2840457"/>
            <a:ext cx="155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7717360" y="3276950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5298483" y="3283558"/>
            <a:ext cx="547061" cy="1120356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8788035" y="3268548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1" name="Direct Access Storage 53">
            <a:extLst>
              <a:ext uri="{FF2B5EF4-FFF2-40B4-BE49-F238E27FC236}">
                <a16:creationId xmlns:a16="http://schemas.microsoft.com/office/drawing/2014/main" id="{F36E16A0-C857-4F9D-986F-A5964D690E99}"/>
              </a:ext>
            </a:extLst>
          </p:cNvPr>
          <p:cNvSpPr/>
          <p:nvPr/>
        </p:nvSpPr>
        <p:spPr>
          <a:xfrm rot="10800000">
            <a:off x="9725746" y="3281098"/>
            <a:ext cx="547061" cy="1120356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763793" y="3641735"/>
            <a:ext cx="10280390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699247" y="3976935"/>
            <a:ext cx="10334927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5351A5-226B-4FB4-B9A5-53D48B9492DA}"/>
              </a:ext>
            </a:extLst>
          </p:cNvPr>
          <p:cNvSpPr txBox="1"/>
          <p:nvPr/>
        </p:nvSpPr>
        <p:spPr>
          <a:xfrm>
            <a:off x="9662762" y="2514361"/>
            <a:ext cx="1461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MVC Handler</a:t>
            </a:r>
            <a:endParaRPr lang="en-PL" sz="2200" dirty="0"/>
          </a:p>
        </p:txBody>
      </p:sp>
    </p:spTree>
    <p:extLst>
      <p:ext uri="{BB962C8B-B14F-4D97-AF65-F5344CB8AC3E}">
        <p14:creationId xmlns:p14="http://schemas.microsoft.com/office/powerpoint/2010/main" val="314655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739D371-09B5-4967-842C-1443973EF154}"/>
              </a:ext>
            </a:extLst>
          </p:cNvPr>
          <p:cNvGrpSpPr/>
          <p:nvPr/>
        </p:nvGrpSpPr>
        <p:grpSpPr>
          <a:xfrm>
            <a:off x="-39384" y="2074638"/>
            <a:ext cx="505921" cy="2325980"/>
            <a:chOff x="104962" y="1124846"/>
            <a:chExt cx="1146734" cy="527212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318340-68FA-4DDD-BEA9-63B8ED68B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4BE5C37-D504-4556-9DD0-72C5E051F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5E32168-D101-4B80-A319-68AAFD90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01BB40B-C901-467F-87DD-0D97D880B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B7A0BAF-70DC-4E31-B80E-A4F4B9B7B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344518" y="-2078125"/>
            <a:ext cx="676967" cy="10335017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740076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1434431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2128785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3506728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461703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1341490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1994804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2665286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3214388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3809154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4637704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4201202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2739609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4848151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5654934" y="1260759"/>
            <a:ext cx="4696136" cy="5597240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365760" y="2963918"/>
            <a:ext cx="11037964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279699" y="3239888"/>
            <a:ext cx="1112402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6587232" y="1255989"/>
            <a:ext cx="32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Handler</a:t>
            </a:r>
            <a:endParaRPr lang="en-PL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153DEE-7965-411C-B122-CD8A9DDBB22D}"/>
              </a:ext>
            </a:extLst>
          </p:cNvPr>
          <p:cNvSpPr txBox="1"/>
          <p:nvPr/>
        </p:nvSpPr>
        <p:spPr>
          <a:xfrm>
            <a:off x="6517567" y="192101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Authorization Filters</a:t>
            </a:r>
            <a:endParaRPr lang="en-PL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96F2E2-9249-454B-812E-344D4FD3E031}"/>
              </a:ext>
            </a:extLst>
          </p:cNvPr>
          <p:cNvSpPr txBox="1"/>
          <p:nvPr/>
        </p:nvSpPr>
        <p:spPr>
          <a:xfrm>
            <a:off x="6517567" y="252863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Resource Filters</a:t>
            </a:r>
            <a:endParaRPr lang="en-PL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637EF3-69B6-42C7-A524-5FEFD1971FAF}"/>
              </a:ext>
            </a:extLst>
          </p:cNvPr>
          <p:cNvSpPr txBox="1"/>
          <p:nvPr/>
        </p:nvSpPr>
        <p:spPr>
          <a:xfrm>
            <a:off x="6517567" y="326094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Binding</a:t>
            </a:r>
            <a:endParaRPr lang="en-P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9D61F8-75C7-4E1D-B365-703A586F6FDD}"/>
              </a:ext>
            </a:extLst>
          </p:cNvPr>
          <p:cNvSpPr txBox="1"/>
          <p:nvPr/>
        </p:nvSpPr>
        <p:spPr>
          <a:xfrm>
            <a:off x="6517567" y="386856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Action Filters</a:t>
            </a:r>
            <a:endParaRPr lang="en-P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84CE0-825B-4BCF-94A3-D10BC6775839}"/>
              </a:ext>
            </a:extLst>
          </p:cNvPr>
          <p:cNvSpPr txBox="1"/>
          <p:nvPr/>
        </p:nvSpPr>
        <p:spPr>
          <a:xfrm>
            <a:off x="6140332" y="4476186"/>
            <a:ext cx="403888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Controller Action execution</a:t>
            </a:r>
            <a:endParaRPr lang="en-PL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634CF5-524E-4360-B76E-57DFD0A70AA0}"/>
              </a:ext>
            </a:extLst>
          </p:cNvPr>
          <p:cNvSpPr txBox="1"/>
          <p:nvPr/>
        </p:nvSpPr>
        <p:spPr>
          <a:xfrm>
            <a:off x="6517567" y="508380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Exception Filters</a:t>
            </a:r>
            <a:endParaRPr lang="en-PL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13A588-1DE7-48CB-9B0F-2180E451706F}"/>
              </a:ext>
            </a:extLst>
          </p:cNvPr>
          <p:cNvSpPr txBox="1"/>
          <p:nvPr/>
        </p:nvSpPr>
        <p:spPr>
          <a:xfrm>
            <a:off x="6517567" y="569142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Filters</a:t>
            </a:r>
            <a:endParaRPr lang="en-PL" sz="2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A1D291-A7C0-43E0-BAEE-1F555FB84D74}"/>
              </a:ext>
            </a:extLst>
          </p:cNvPr>
          <p:cNvSpPr txBox="1"/>
          <p:nvPr/>
        </p:nvSpPr>
        <p:spPr>
          <a:xfrm>
            <a:off x="6517567" y="6299046"/>
            <a:ext cx="328441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execution</a:t>
            </a:r>
            <a:endParaRPr lang="en-PL" sz="2400" dirty="0"/>
          </a:p>
        </p:txBody>
      </p:sp>
    </p:spTree>
    <p:extLst>
      <p:ext uri="{BB962C8B-B14F-4D97-AF65-F5344CB8AC3E}">
        <p14:creationId xmlns:p14="http://schemas.microsoft.com/office/powerpoint/2010/main" val="18400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8312264" y="483553"/>
            <a:ext cx="676967" cy="5211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6269499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6963854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7658208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9036151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5991126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6870913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7524227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8194709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8743811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9338577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10167127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9730625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8269032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10377574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78246" y="2324612"/>
            <a:ext cx="157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978246" y="4519945"/>
            <a:ext cx="17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1216042" y="2923762"/>
            <a:ext cx="4650208" cy="1371502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7" y="2923764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10863465" y="2747616"/>
            <a:ext cx="330558" cy="676969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10717354" y="2142454"/>
            <a:ext cx="892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MVC Handler</a:t>
            </a:r>
            <a:endParaRPr lang="en-PL" sz="1100" dirty="0"/>
          </a:p>
        </p:txBody>
      </p:sp>
    </p:spTree>
    <p:extLst>
      <p:ext uri="{BB962C8B-B14F-4D97-AF65-F5344CB8AC3E}">
        <p14:creationId xmlns:p14="http://schemas.microsoft.com/office/powerpoint/2010/main" val="54965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9493284" y="3276996"/>
            <a:ext cx="1930811" cy="680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120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19125" y="2190714"/>
            <a:ext cx="157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888163" y="3510263"/>
            <a:ext cx="176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2073642" y="2555795"/>
            <a:ext cx="7879832" cy="2324026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6" y="2923762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216148" y="2555795"/>
            <a:ext cx="892338" cy="230654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80F25D1-582F-4407-A3F4-6055A4B38D2C}"/>
              </a:ext>
            </a:extLst>
          </p:cNvPr>
          <p:cNvSpPr/>
          <p:nvPr/>
        </p:nvSpPr>
        <p:spPr>
          <a:xfrm>
            <a:off x="2073642" y="5279205"/>
            <a:ext cx="1476814" cy="13736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NGINIX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YARP</a:t>
            </a:r>
            <a:endParaRPr lang="en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0BD3B4-B12B-44D6-B844-DBF9C589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Kestrel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D1710CD-6EFD-4B78-BEAB-5B2CCEB02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8872"/>
            <a:ext cx="12418784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ConfigureKestrel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((option)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option.AllowSynchronousIO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option.Limits.KeepAliveTimeout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TimeSpan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.FromMinutes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option.Limits.MaxConcurrentConnections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100;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026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8778B-8AED-4B3E-8306-ACDE897E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Key-value</a:t>
            </a:r>
            <a:r>
              <a:rPr lang="pl-PL" dirty="0"/>
              <a:t> </a:t>
            </a:r>
            <a:r>
              <a:rPr lang="pl-PL" dirty="0" err="1"/>
              <a:t>pairs</a:t>
            </a:r>
            <a:endParaRPr lang="pl-PL" dirty="0"/>
          </a:p>
          <a:p>
            <a:r>
              <a:rPr lang="pl-PL" dirty="0"/>
              <a:t>In </a:t>
            </a:r>
            <a:r>
              <a:rPr lang="pl-PL" dirty="0" err="1"/>
              <a:t>memory</a:t>
            </a:r>
            <a:r>
              <a:rPr lang="pl-PL" dirty="0"/>
              <a:t>, JSON, XML, INI, environment </a:t>
            </a:r>
            <a:r>
              <a:rPr lang="pl-PL" dirty="0" err="1"/>
              <a:t>variables</a:t>
            </a:r>
            <a:endParaRPr lang="pl-PL" dirty="0"/>
          </a:p>
          <a:p>
            <a:r>
              <a:rPr lang="pl-PL" dirty="0" err="1"/>
              <a:t>Settings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decoupled</a:t>
            </a:r>
            <a:r>
              <a:rPr lang="pl-PL" dirty="0"/>
              <a:t> from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</a:p>
          <a:p>
            <a:r>
              <a:rPr lang="pl-PL" dirty="0" err="1"/>
              <a:t>Optimized</a:t>
            </a:r>
            <a:r>
              <a:rPr lang="pl-PL" dirty="0"/>
              <a:t> for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injection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918B3-607A-4327-BF22-DEF2815D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9076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552-9446-194E-8918-18E6E7F04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70"/>
            <a:ext cx="9144000" cy="1008996"/>
          </a:xfrm>
        </p:spPr>
        <p:txBody>
          <a:bodyPr>
            <a:normAutofit/>
          </a:bodyPr>
          <a:lstStyle/>
          <a:p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Applica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ti</a:t>
            </a:r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on settings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579547-3DCE-5540-92EC-527300737327}"/>
              </a:ext>
            </a:extLst>
          </p:cNvPr>
          <p:cNvSpPr/>
          <p:nvPr/>
        </p:nvSpPr>
        <p:spPr>
          <a:xfrm>
            <a:off x="3589283" y="1594945"/>
            <a:ext cx="5013434" cy="10510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appsettings.json</a:t>
            </a:r>
          </a:p>
          <a:p>
            <a:pPr algn="ctr"/>
            <a:r>
              <a:rPr lang="en-GB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ppsettings.{Environment}.json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313FF-5ACD-A748-97FB-5E254771E5F3}"/>
              </a:ext>
            </a:extLst>
          </p:cNvPr>
          <p:cNvSpPr/>
          <p:nvPr/>
        </p:nvSpPr>
        <p:spPr>
          <a:xfrm>
            <a:off x="3189890" y="3032233"/>
            <a:ext cx="5696720" cy="105103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Secret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Manager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07AE4E-CA01-8343-AB09-F15BA2F6704E}"/>
              </a:ext>
            </a:extLst>
          </p:cNvPr>
          <p:cNvSpPr/>
          <p:nvPr/>
        </p:nvSpPr>
        <p:spPr>
          <a:xfrm>
            <a:off x="2910050" y="4369017"/>
            <a:ext cx="6302815" cy="105103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Environment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2716CA-479F-8647-87FE-D6591D39954A}"/>
              </a:ext>
            </a:extLst>
          </p:cNvPr>
          <p:cNvSpPr/>
          <p:nvPr/>
        </p:nvSpPr>
        <p:spPr>
          <a:xfrm>
            <a:off x="2493579" y="5705801"/>
            <a:ext cx="7204842" cy="105103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Command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Line </a:t>
            </a:r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Arguments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98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42736"/>
          </a:xfrm>
        </p:spPr>
        <p:txBody>
          <a:bodyPr/>
          <a:lstStyle/>
          <a:p>
            <a:r>
              <a:rPr lang="sr-Latn-BA" dirty="0"/>
              <a:t>Host.CreateDefaultBuilder()</a:t>
            </a:r>
          </a:p>
          <a:p>
            <a:r>
              <a:rPr lang="sr-Latn-BA" dirty="0"/>
              <a:t>IConfiguration</a:t>
            </a:r>
          </a:p>
          <a:p>
            <a:r>
              <a:rPr lang="sr-Latn-BA" dirty="0"/>
              <a:t>appsettings.json</a:t>
            </a:r>
          </a:p>
          <a:p>
            <a:pPr lvl="1"/>
            <a:r>
              <a:rPr lang="sr-Latn-BA" dirty="0"/>
              <a:t>appsettings.Development.json</a:t>
            </a:r>
          </a:p>
          <a:p>
            <a:pPr lvl="1"/>
            <a:r>
              <a:rPr lang="sr-Latn-BA" dirty="0"/>
              <a:t>appsettings.Production.json</a:t>
            </a:r>
          </a:p>
          <a:p>
            <a:r>
              <a:rPr lang="sr-Latn-BA" dirty="0"/>
              <a:t>User secrets</a:t>
            </a:r>
          </a:p>
          <a:p>
            <a:r>
              <a:rPr lang="sr-Latn-BA" dirty="0"/>
              <a:t>Environment variables</a:t>
            </a:r>
          </a:p>
          <a:p>
            <a:r>
              <a:rPr lang="sr-Latn-BA" dirty="0"/>
              <a:t>Command line arguments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7580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08321"/>
          </a:xfrm>
        </p:spPr>
        <p:txBody>
          <a:bodyPr/>
          <a:lstStyle/>
          <a:p>
            <a:r>
              <a:rPr lang="en-US" dirty="0"/>
              <a:t>HTTPS</a:t>
            </a:r>
          </a:p>
          <a:p>
            <a:r>
              <a:rPr lang="en-US" dirty="0"/>
              <a:t>OAuth 2.0</a:t>
            </a:r>
          </a:p>
          <a:p>
            <a:pPr lvl="1"/>
            <a:r>
              <a:rPr lang="en-US" dirty="0"/>
              <a:t>JWT token based authentication</a:t>
            </a:r>
            <a:endParaRPr lang="pl-PL" dirty="0"/>
          </a:p>
          <a:p>
            <a:pPr lvl="1"/>
            <a:r>
              <a:rPr lang="pl-PL" dirty="0"/>
              <a:t>Access grant with PKCE </a:t>
            </a:r>
            <a:r>
              <a:rPr lang="pl-PL" dirty="0" err="1"/>
              <a:t>recommended</a:t>
            </a:r>
            <a:endParaRPr lang="en-US" dirty="0"/>
          </a:p>
          <a:p>
            <a:r>
              <a:rPr lang="en-US" dirty="0"/>
              <a:t>Identity Server 4.0</a:t>
            </a:r>
          </a:p>
          <a:p>
            <a:pPr lvl="1"/>
            <a:r>
              <a:rPr lang="en-US" dirty="0">
                <a:hlinkClick r:id="rId2"/>
              </a:rPr>
              <a:t>https://identityserver.io/</a:t>
            </a:r>
            <a:endParaRPr lang="en-US" dirty="0"/>
          </a:p>
          <a:p>
            <a:r>
              <a:rPr lang="en-US" dirty="0"/>
              <a:t>Third party</a:t>
            </a:r>
          </a:p>
          <a:p>
            <a:pPr lvl="1"/>
            <a:r>
              <a:rPr lang="en-US" dirty="0"/>
              <a:t>Auth0 - </a:t>
            </a:r>
            <a:r>
              <a:rPr lang="en-US" dirty="0">
                <a:hlinkClick r:id="rId3"/>
              </a:rPr>
              <a:t>https://auth0.com/</a:t>
            </a:r>
            <a:endParaRPr lang="en-US" dirty="0"/>
          </a:p>
          <a:p>
            <a:pPr lvl="1"/>
            <a:r>
              <a:rPr lang="en-US" dirty="0"/>
              <a:t>Okta - </a:t>
            </a:r>
            <a:r>
              <a:rPr lang="en-US" dirty="0">
                <a:hlinkClick r:id="rId4"/>
              </a:rPr>
              <a:t>https://developer.okta.com/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9658647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2C796-5265-48AF-B32E-CFAD4BD0D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631055-8353-44D6-A6C1-1355630F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" y="334369"/>
            <a:ext cx="12418784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2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services.Configure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800" b="0" i="0" u="none" strike="noStrike" cap="none" normalizeH="0" baseline="0" dirty="0">
              <a:ln>
                <a:noFill/>
              </a:ln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IOptions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JLSettingsOption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options,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1D501-712C-4E92-A8A4-BB3EAA0D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l-PL" dirty="0" err="1"/>
              <a:t>Configuration</a:t>
            </a:r>
            <a:r>
              <a:rPr lang="pl-PL" dirty="0"/>
              <a:t> DI </a:t>
            </a:r>
            <a:r>
              <a:rPr lang="pl-PL" dirty="0" err="1"/>
              <a:t>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652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B86192-BEB1-45BA-B6C0-587D67D8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DCF9B-A495-4AC8-80AA-62027C160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8768" y="1514918"/>
            <a:ext cx="12409166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ConfigureAppConfiguration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cnt.AddJsonFile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"jl1.json"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ConfigureAppConfiguration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cnt.AddJsonFile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"jl2.json"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5306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Mapping URLs to code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Conventions and attribute based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Works for any server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app.UseRouting()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app.UseEndpoints(...)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D1388-07A1-443E-88D8-6805CBDDC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68" y="5071278"/>
            <a:ext cx="1102898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ApiController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"[controller]"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WeatherForecastController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ControllerBase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1279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wwwroot folder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app.UseStaticFiles()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app.UseDirectoryBrowser()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app.UseDefaultFiles()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app.UseFileServer()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</a:t>
            </a:r>
          </a:p>
        </p:txBody>
      </p:sp>
    </p:spTree>
    <p:extLst>
      <p:ext uri="{BB962C8B-B14F-4D97-AF65-F5344CB8AC3E}">
        <p14:creationId xmlns:p14="http://schemas.microsoft.com/office/powerpoint/2010/main" val="298749880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sr-Latn-BA" dirty="0"/>
              <a:t>ILogger, ILogger&lt;T&gt;</a:t>
            </a:r>
          </a:p>
          <a:p>
            <a:pPr lvl="1"/>
            <a:r>
              <a:rPr lang="sr-Latn-BA" dirty="0"/>
              <a:t>_logger.LogInformation()</a:t>
            </a:r>
          </a:p>
          <a:p>
            <a:pPr lvl="1"/>
            <a:r>
              <a:rPr lang="sr-Latn-BA" dirty="0"/>
              <a:t>_logger.LogDebug()</a:t>
            </a:r>
          </a:p>
          <a:p>
            <a:pPr lvl="1"/>
            <a:r>
              <a:rPr lang="sr-Latn-BA" dirty="0"/>
              <a:t>_logger.LogError()</a:t>
            </a:r>
          </a:p>
          <a:p>
            <a:r>
              <a:rPr lang="sr-Latn-BA" dirty="0"/>
              <a:t>Console logger</a:t>
            </a:r>
          </a:p>
          <a:p>
            <a:r>
              <a:rPr lang="sr-Latn-BA" dirty="0"/>
              <a:t>Debug logger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Logging</a:t>
            </a:r>
          </a:p>
        </p:txBody>
      </p:sp>
    </p:spTree>
    <p:extLst>
      <p:ext uri="{BB962C8B-B14F-4D97-AF65-F5344CB8AC3E}">
        <p14:creationId xmlns:p14="http://schemas.microsoft.com/office/powerpoint/2010/main" val="10653774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86729475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Model View Controller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63" y="1916877"/>
            <a:ext cx="4481474" cy="49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42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657"/>
          </a:xfrm>
        </p:spPr>
        <p:txBody>
          <a:bodyPr/>
          <a:lstStyle/>
          <a:p>
            <a:r>
              <a:rPr lang="en-US" dirty="0"/>
              <a:t>Inherit Controller class (or not)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31106487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393836328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cshtml</a:t>
            </a:r>
            <a:r>
              <a:rPr lang="en-US" dirty="0"/>
              <a:t> files</a:t>
            </a:r>
          </a:p>
          <a:p>
            <a:r>
              <a:rPr lang="en-US" dirty="0"/>
              <a:t>Syntax for embedding server-side code into web pages</a:t>
            </a:r>
          </a:p>
          <a:p>
            <a:r>
              <a:rPr lang="en-US" dirty="0"/>
              <a:t>Razor markup + C# + 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</a:t>
            </a:r>
          </a:p>
        </p:txBody>
      </p:sp>
    </p:spTree>
    <p:extLst>
      <p:ext uri="{BB962C8B-B14F-4D97-AF65-F5344CB8AC3E}">
        <p14:creationId xmlns:p14="http://schemas.microsoft.com/office/powerpoint/2010/main" val="22560369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3615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Unit testing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Integration testing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Manual testing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</a:rPr>
              <a:t>Tools (Postman</a:t>
            </a:r>
            <a:r>
              <a:rPr lang="pl-PL" sz="1632" spc="-1" dirty="0">
                <a:solidFill>
                  <a:srgbClr val="0C1937"/>
                </a:solidFill>
              </a:rPr>
              <a:t>, </a:t>
            </a:r>
            <a:r>
              <a:rPr lang="pl-PL" sz="1632" spc="-1" dirty="0" err="1">
                <a:solidFill>
                  <a:srgbClr val="0C1937"/>
                </a:solidFill>
              </a:rPr>
              <a:t>Insomnia</a:t>
            </a:r>
            <a:r>
              <a:rPr lang="en-US" sz="1632" spc="-1" dirty="0">
                <a:solidFill>
                  <a:srgbClr val="0C1937"/>
                </a:solidFill>
              </a:rPr>
              <a:t>, Fiddler, …)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Stress / load testing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  <a:hlinkClick r:id="rId3"/>
              </a:rPr>
              <a:t>https://loader.io/</a:t>
            </a:r>
            <a:endParaRPr lang="en-US" sz="1632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  <a:hlinkClick r:id="rId4"/>
              </a:rPr>
              <a:t>https://artillery.io/</a:t>
            </a:r>
            <a:endParaRPr lang="en-US" sz="1632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  <a:hlinkClick r:id="rId5"/>
              </a:rPr>
              <a:t>https://gatling.io/</a:t>
            </a:r>
            <a:endParaRPr lang="en-US" sz="1632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  <a:hlinkClick r:id="rId6"/>
              </a:rPr>
              <a:t>http://websurge.west-wind.com/</a:t>
            </a:r>
            <a:r>
              <a:rPr lang="en-US" sz="1632" spc="-1" dirty="0">
                <a:solidFill>
                  <a:srgbClr val="0C1937"/>
                </a:solidFill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66388645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73973"/>
          </a:xfrm>
        </p:spPr>
        <p:txBody>
          <a:bodyPr/>
          <a:lstStyle/>
          <a:p>
            <a:r>
              <a:rPr lang="en-US" dirty="0"/>
              <a:t>Enable server-side code to participate in creating and rendering of HTML elements</a:t>
            </a:r>
          </a:p>
          <a:p>
            <a:pPr lvl="1"/>
            <a:r>
              <a:rPr lang="en-US" dirty="0"/>
              <a:t>&lt;label asp-for=“</a:t>
            </a:r>
            <a:r>
              <a:rPr lang="en-US" dirty="0" err="1"/>
              <a:t>Product.Name</a:t>
            </a:r>
            <a:r>
              <a:rPr lang="en-US" dirty="0"/>
              <a:t>”&gt;&lt;/label&gt;</a:t>
            </a:r>
          </a:p>
          <a:p>
            <a:pPr lvl="1"/>
            <a:r>
              <a:rPr lang="en-US" dirty="0"/>
              <a:t>&lt;label for=“</a:t>
            </a:r>
            <a:r>
              <a:rPr lang="en-US" dirty="0" err="1"/>
              <a:t>Product_Name</a:t>
            </a:r>
            <a:r>
              <a:rPr lang="en-US" dirty="0"/>
              <a:t>”&gt;&lt;/label&gt;</a:t>
            </a:r>
          </a:p>
          <a:p>
            <a:r>
              <a:rPr lang="en-US" dirty="0"/>
              <a:t>Nicer syntax comparing to </a:t>
            </a:r>
            <a:br>
              <a:rPr lang="en-US" dirty="0"/>
            </a:br>
            <a:r>
              <a:rPr lang="en-US" dirty="0"/>
              <a:t>HTML helpers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10" y="2753352"/>
            <a:ext cx="4761390" cy="41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628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410968"/>
          </a:xfrm>
        </p:spPr>
        <p:txBody>
          <a:bodyPr/>
          <a:lstStyle/>
          <a:p>
            <a:r>
              <a:rPr lang="en-US" sz="3600" dirty="0"/>
              <a:t>Doesn’t use model binding</a:t>
            </a:r>
          </a:p>
          <a:p>
            <a:r>
              <a:rPr lang="en-US" sz="3600" dirty="0"/>
              <a:t>Can have parameters and business logic</a:t>
            </a:r>
          </a:p>
          <a:p>
            <a:r>
              <a:rPr lang="en-US" sz="3600" dirty="0"/>
              <a:t>Has a C# class and a view</a:t>
            </a:r>
          </a:p>
          <a:p>
            <a:r>
              <a:rPr lang="en-US" sz="3600" dirty="0"/>
              <a:t>For reusable parts of the view:</a:t>
            </a:r>
          </a:p>
          <a:p>
            <a:pPr lvl="1"/>
            <a:r>
              <a:rPr lang="en-US" sz="2000" dirty="0"/>
              <a:t>Login panel</a:t>
            </a:r>
          </a:p>
          <a:p>
            <a:pPr lvl="1"/>
            <a:r>
              <a:rPr lang="en-US" sz="2000" dirty="0"/>
              <a:t>Shopping cart</a:t>
            </a:r>
          </a:p>
          <a:p>
            <a:pPr lvl="1"/>
            <a:r>
              <a:rPr lang="en-US" sz="2000" dirty="0"/>
              <a:t>Tag cloud</a:t>
            </a:r>
          </a:p>
          <a:p>
            <a:pPr lvl="1"/>
            <a:r>
              <a:rPr lang="en-US" sz="2000" dirty="0"/>
              <a:t>Dynamic menus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3600" dirty="0"/>
              <a:t>&lt;</a:t>
            </a:r>
            <a:r>
              <a:rPr lang="en-US" sz="3600" dirty="0" err="1"/>
              <a:t>wc:my-component</a:t>
            </a:r>
            <a:r>
              <a:rPr lang="en-US" sz="3600" dirty="0"/>
              <a:t> parameter1=“value1”&gt;</a:t>
            </a:r>
            <a:br>
              <a:rPr lang="en-US" sz="3600" dirty="0"/>
            </a:br>
            <a:r>
              <a:rPr lang="en-US" sz="3600" dirty="0"/>
              <a:t>&lt;/</a:t>
            </a:r>
            <a:r>
              <a:rPr lang="en-US" sz="3600" dirty="0" err="1"/>
              <a:t>wc:my-component</a:t>
            </a:r>
            <a:r>
              <a:rPr lang="en-US" sz="3600" dirty="0"/>
              <a:t>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79197495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14876458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Same controllers</a:t>
            </a:r>
          </a:p>
          <a:p>
            <a:r>
              <a:rPr lang="en-US" dirty="0"/>
              <a:t>Same models</a:t>
            </a:r>
          </a:p>
          <a:p>
            <a:r>
              <a:rPr lang="en-US" dirty="0"/>
              <a:t>Similar View Models</a:t>
            </a:r>
          </a:p>
          <a:p>
            <a:r>
              <a:rPr lang="en-US" dirty="0"/>
              <a:t>No Views - raw data returned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to MVC</a:t>
            </a:r>
          </a:p>
        </p:txBody>
      </p:sp>
    </p:spTree>
    <p:extLst>
      <p:ext uri="{BB962C8B-B14F-4D97-AF65-F5344CB8AC3E}">
        <p14:creationId xmlns:p14="http://schemas.microsoft.com/office/powerpoint/2010/main" val="232806759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64"/>
          </a:xfrm>
        </p:spPr>
        <p:txBody>
          <a:bodyPr/>
          <a:lstStyle/>
          <a:p>
            <a:r>
              <a:rPr lang="en-US" dirty="0"/>
              <a:t>Inherit </a:t>
            </a:r>
            <a:r>
              <a:rPr lang="en-US" dirty="0" err="1"/>
              <a:t>ControllerBase</a:t>
            </a:r>
            <a:r>
              <a:rPr lang="en-US" dirty="0"/>
              <a:t> class</a:t>
            </a:r>
          </a:p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239079540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79578424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ActionResult&lt;T&gt;</a:t>
            </a:r>
          </a:p>
          <a:p>
            <a:r>
              <a:rPr lang="en-US" dirty="0"/>
              <a:t>API convention classes</a:t>
            </a:r>
          </a:p>
          <a:p>
            <a:r>
              <a:rPr lang="en-US" dirty="0"/>
              <a:t>API analyzers</a:t>
            </a:r>
          </a:p>
          <a:p>
            <a:r>
              <a:rPr lang="en-US" dirty="0"/>
              <a:t>Swagger / Open API specification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</p:spTree>
    <p:extLst>
      <p:ext uri="{BB962C8B-B14F-4D97-AF65-F5344CB8AC3E}">
        <p14:creationId xmlns:p14="http://schemas.microsoft.com/office/powerpoint/2010/main" val="87196215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515321"/>
          </a:xfrm>
        </p:spPr>
        <p:txBody>
          <a:bodyPr/>
          <a:lstStyle/>
          <a:p>
            <a:r>
              <a:rPr lang="en-US" dirty="0"/>
              <a:t>SPA clients (Aurelia, Angular, React, </a:t>
            </a:r>
            <a:r>
              <a:rPr lang="en-US" dirty="0" err="1"/>
              <a:t>Vue</a:t>
            </a:r>
            <a:r>
              <a:rPr lang="en-US" dirty="0"/>
              <a:t>…)</a:t>
            </a:r>
          </a:p>
          <a:p>
            <a:r>
              <a:rPr lang="en-US" dirty="0"/>
              <a:t>Mobile clients (Android, iOS…)</a:t>
            </a:r>
          </a:p>
          <a:p>
            <a:r>
              <a:rPr lang="en-US" dirty="0"/>
              <a:t>.NET Clients</a:t>
            </a:r>
          </a:p>
          <a:p>
            <a:pPr lvl="1"/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 err="1"/>
              <a:t>HttpClientFactory</a:t>
            </a:r>
            <a:endParaRPr lang="en-US" dirty="0"/>
          </a:p>
          <a:p>
            <a:r>
              <a:rPr lang="en-US" dirty="0"/>
              <a:t>Swagger code generation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134403926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&amp; auth</a:t>
            </a:r>
          </a:p>
        </p:txBody>
      </p:sp>
    </p:spTree>
    <p:extLst>
      <p:ext uri="{BB962C8B-B14F-4D97-AF65-F5344CB8AC3E}">
        <p14:creationId xmlns:p14="http://schemas.microsoft.com/office/powerpoint/2010/main" val="324174481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779"/>
          </a:xfrm>
        </p:spPr>
        <p:txBody>
          <a:bodyPr/>
          <a:lstStyle/>
          <a:p>
            <a:r>
              <a:rPr lang="en-US" dirty="0"/>
              <a:t>ORM - Object-Relational Mapper</a:t>
            </a:r>
          </a:p>
          <a:p>
            <a:r>
              <a:rPr lang="en-US" dirty="0"/>
              <a:t>Mapping models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LINQ for queries (or raw SQL)</a:t>
            </a:r>
          </a:p>
          <a:p>
            <a:r>
              <a:rPr lang="en-US" dirty="0"/>
              <a:t>Multiple databases supported</a:t>
            </a:r>
          </a:p>
          <a:p>
            <a:pPr lvl="1"/>
            <a:r>
              <a:rPr lang="en-US" dirty="0"/>
              <a:t>SQL Server, SQLite, </a:t>
            </a:r>
            <a:r>
              <a:rPr lang="en-US" dirty="0" err="1"/>
              <a:t>InMemory</a:t>
            </a:r>
            <a:endParaRPr lang="en-US" dirty="0"/>
          </a:p>
          <a:p>
            <a:pPr lvl="1"/>
            <a:r>
              <a:rPr lang="en-US" dirty="0" err="1"/>
              <a:t>CosmosDB</a:t>
            </a:r>
            <a:endParaRPr lang="en-US" dirty="0"/>
          </a:p>
          <a:p>
            <a:pPr lvl="1"/>
            <a:r>
              <a:rPr lang="en-US" dirty="0"/>
              <a:t>PostgreSQL, MySQL, Maria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DB versioning and migrations for code first or SSDT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18407625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42782"/>
          </a:xfrm>
        </p:spPr>
        <p:txBody>
          <a:bodyPr/>
          <a:lstStyle/>
          <a:p>
            <a:r>
              <a:rPr lang="sr-Latn-BA" sz="3600" dirty="0">
                <a:hlinkClick r:id="rId3"/>
              </a:rPr>
              <a:t>http://swagger.io/</a:t>
            </a:r>
            <a:r>
              <a:rPr lang="en-US" sz="3600" dirty="0"/>
              <a:t> </a:t>
            </a:r>
            <a:r>
              <a:rPr lang="sr-Latn-BA" sz="3600" dirty="0"/>
              <a:t>-&gt; </a:t>
            </a:r>
            <a:r>
              <a:rPr lang="sr-Latn-BA" sz="3600" dirty="0">
                <a:hlinkClick r:id="rId4"/>
              </a:rPr>
              <a:t>https://www.openapis.org/</a:t>
            </a:r>
            <a:r>
              <a:rPr lang="en-US" sz="3600" dirty="0"/>
              <a:t> </a:t>
            </a:r>
            <a:endParaRPr lang="sr-Latn-BA" sz="3600" dirty="0"/>
          </a:p>
          <a:p>
            <a:r>
              <a:rPr lang="sr-Latn-BA" sz="3600" dirty="0"/>
              <a:t>Swagger -&gt; Open API Specification 3.0</a:t>
            </a:r>
          </a:p>
          <a:p>
            <a:r>
              <a:rPr lang="sr-Latn-BA" sz="3600" dirty="0"/>
              <a:t>API framework</a:t>
            </a:r>
          </a:p>
          <a:p>
            <a:pPr lvl="1"/>
            <a:r>
              <a:rPr lang="sr-Latn-BA" sz="2400" dirty="0"/>
              <a:t>Docs</a:t>
            </a:r>
          </a:p>
          <a:p>
            <a:pPr lvl="1"/>
            <a:r>
              <a:rPr lang="sr-Latn-BA" sz="2400" dirty="0"/>
              <a:t>Define an API</a:t>
            </a:r>
          </a:p>
          <a:p>
            <a:pPr lvl="1"/>
            <a:r>
              <a:rPr lang="sr-Latn-BA" sz="2400" dirty="0"/>
              <a:t>Automate API testing</a:t>
            </a:r>
          </a:p>
          <a:p>
            <a:pPr lvl="1"/>
            <a:r>
              <a:rPr lang="sr-Latn-BA" sz="2400" dirty="0"/>
              <a:t>Code generation</a:t>
            </a:r>
          </a:p>
          <a:p>
            <a:pPr lvl="1"/>
            <a:r>
              <a:rPr lang="sr-Latn-BA" sz="2400" dirty="0"/>
              <a:t>...</a:t>
            </a:r>
          </a:p>
          <a:p>
            <a:r>
              <a:rPr lang="sr-Latn-BA" sz="3600" dirty="0"/>
              <a:t>Swashbuckle or NSwag and Swagger UI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02528350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5112E-7519-4750-B7DC-E627DCBB8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10575"/>
          </a:xfrm>
        </p:spPr>
        <p:txBody>
          <a:bodyPr/>
          <a:lstStyle/>
          <a:p>
            <a:r>
              <a:rPr lang="en-US" sz="3600" dirty="0"/>
              <a:t>Dapper.NET is an Open-Source, Micro ORM developed by the developers of Stack Overflow</a:t>
            </a:r>
          </a:p>
          <a:p>
            <a:r>
              <a:rPr lang="en-US" sz="3600" dirty="0"/>
              <a:t>Ultra fast – performance is a key feature</a:t>
            </a:r>
          </a:p>
          <a:p>
            <a:r>
              <a:rPr lang="en-US" sz="3600" dirty="0"/>
              <a:t>Pure SQL</a:t>
            </a:r>
          </a:p>
          <a:p>
            <a:r>
              <a:rPr lang="en-US" sz="3600" dirty="0"/>
              <a:t>Maps query result to list of POCOs or dynamics</a:t>
            </a:r>
          </a:p>
          <a:p>
            <a:r>
              <a:rPr lang="en-US" sz="3600" dirty="0"/>
              <a:t>Support for Stored Procedures views and transactions</a:t>
            </a:r>
          </a:p>
          <a:p>
            <a:r>
              <a:rPr lang="en-US" sz="3600" dirty="0"/>
              <a:t>Single file with less then 700 lines of code </a:t>
            </a:r>
            <a:r>
              <a:rPr lang="en-US" sz="2400" dirty="0"/>
              <a:t>(including comments)</a:t>
            </a:r>
            <a:endParaRPr lang="en-US" sz="1400" dirty="0"/>
          </a:p>
          <a:p>
            <a:r>
              <a:rPr lang="en-US" sz="3600" dirty="0"/>
              <a:t>Queries caching</a:t>
            </a:r>
          </a:p>
          <a:p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56BFC-31DB-4C4F-BC16-CA4719F09318}"/>
              </a:ext>
            </a:extLst>
          </p:cNvPr>
          <p:cNvSpPr txBox="1"/>
          <p:nvPr/>
        </p:nvSpPr>
        <p:spPr>
          <a:xfrm>
            <a:off x="0" y="6098369"/>
            <a:ext cx="1205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hlinkClick r:id="rId2"/>
              </a:rPr>
              <a:t>https://github.com/StackExchange/Dapper</a:t>
            </a:r>
            <a:endParaRPr lang="en-US" sz="3600" dirty="0"/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3523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4" r="7713" b="10354"/>
          <a:stretch/>
        </p:blipFill>
        <p:spPr bwMode="auto">
          <a:xfrm>
            <a:off x="1243064" y="640080"/>
            <a:ext cx="11076547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</p:spTree>
    <p:extLst>
      <p:ext uri="{BB962C8B-B14F-4D97-AF65-F5344CB8AC3E}">
        <p14:creationId xmlns:p14="http://schemas.microsoft.com/office/powerpoint/2010/main" val="191040384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r="11252" b="21313"/>
          <a:stretch/>
        </p:blipFill>
        <p:spPr bwMode="auto">
          <a:xfrm>
            <a:off x="944055" y="1280160"/>
            <a:ext cx="11327211" cy="54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7184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9" r="10463" b="7500"/>
          <a:stretch/>
        </p:blipFill>
        <p:spPr bwMode="auto">
          <a:xfrm>
            <a:off x="1755647" y="820291"/>
            <a:ext cx="10059429" cy="615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Batch insert</a:t>
            </a:r>
          </a:p>
        </p:txBody>
      </p:sp>
    </p:spTree>
    <p:extLst>
      <p:ext uri="{BB962C8B-B14F-4D97-AF65-F5344CB8AC3E}">
        <p14:creationId xmlns:p14="http://schemas.microsoft.com/office/powerpoint/2010/main" val="320833063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Stored procedures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1" r="14024" b="12130"/>
          <a:stretch/>
        </p:blipFill>
        <p:spPr bwMode="auto">
          <a:xfrm>
            <a:off x="475745" y="975359"/>
            <a:ext cx="12335761" cy="588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2991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Authentication middleware</a:t>
            </a:r>
          </a:p>
          <a:p>
            <a:r>
              <a:rPr lang="en-US" dirty="0"/>
              <a:t>Authorization middleware</a:t>
            </a:r>
          </a:p>
          <a:p>
            <a:r>
              <a:rPr lang="en-US" dirty="0"/>
              <a:t>[Authorize] filters</a:t>
            </a:r>
          </a:p>
          <a:p>
            <a:r>
              <a:rPr lang="en-US" dirty="0"/>
              <a:t>OAuth 2.0 &amp; OpenID Connect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34310893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072"/>
          </a:xfrm>
        </p:spPr>
        <p:txBody>
          <a:bodyPr/>
          <a:lstStyle/>
          <a:p>
            <a:r>
              <a:rPr lang="en-US" dirty="0"/>
              <a:t>Local authentication</a:t>
            </a:r>
          </a:p>
          <a:p>
            <a:pPr lvl="1"/>
            <a:r>
              <a:rPr lang="en-US" dirty="0"/>
              <a:t>username and password</a:t>
            </a:r>
          </a:p>
          <a:p>
            <a:r>
              <a:rPr lang="en-US" dirty="0"/>
              <a:t>OpenID authentication</a:t>
            </a:r>
          </a:p>
          <a:p>
            <a:pPr lvl="1"/>
            <a:r>
              <a:rPr lang="en-US" dirty="0"/>
              <a:t>Google, Microsoft, Twitter, Facebook…</a:t>
            </a:r>
          </a:p>
          <a:p>
            <a:r>
              <a:rPr lang="en-US" dirty="0"/>
              <a:t>Federated authentication</a:t>
            </a:r>
          </a:p>
          <a:p>
            <a:pPr lvl="1"/>
            <a:r>
              <a:rPr lang="en-US" dirty="0"/>
              <a:t>Active Directory, Azure AD, Windows authentication…</a:t>
            </a:r>
          </a:p>
          <a:p>
            <a:r>
              <a:rPr lang="en-US" dirty="0"/>
              <a:t>Full solution</a:t>
            </a:r>
          </a:p>
          <a:p>
            <a:pPr lvl="1"/>
            <a:r>
              <a:rPr lang="en-US" dirty="0"/>
              <a:t>Views and logic for user registration and authentication</a:t>
            </a:r>
          </a:p>
          <a:p>
            <a:pPr lvl="1"/>
            <a:r>
              <a:rPr lang="en-US" dirty="0"/>
              <a:t>Scaffolding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</p:spTree>
    <p:extLst>
      <p:ext uri="{BB962C8B-B14F-4D97-AF65-F5344CB8AC3E}">
        <p14:creationId xmlns:p14="http://schemas.microsoft.com/office/powerpoint/2010/main" val="4464118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Advanced scenarios</a:t>
            </a:r>
          </a:p>
          <a:p>
            <a:r>
              <a:rPr lang="en-US" dirty="0"/>
              <a:t>OAuth 2.0 and OpenID Connect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425941225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38F5C-1855-4886-A5C7-5E2D81A90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93538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https://docs.microsoft.com/en-us/learn/modules/build-web-api-net-core/</a:t>
            </a:r>
            <a:endParaRPr lang="pl-PL" sz="2800" dirty="0"/>
          </a:p>
          <a:p>
            <a:r>
              <a:rPr lang="en-US" sz="2800" dirty="0">
                <a:hlinkClick r:id="rId3"/>
              </a:rPr>
              <a:t>https://docs.microsoft.com/en-us/learn/modules/create-razor-pages-aspnet-core/</a:t>
            </a:r>
            <a:endParaRPr lang="pl-PL" sz="2800" dirty="0"/>
          </a:p>
          <a:p>
            <a:r>
              <a:rPr lang="en-US" sz="2800" dirty="0">
                <a:hlinkClick r:id="rId4"/>
              </a:rPr>
              <a:t>https://docs.microsoft.com/en-us/learn/modules/persist-data-ef-core/</a:t>
            </a:r>
            <a:endParaRPr lang="pl-PL" sz="2800" dirty="0"/>
          </a:p>
          <a:p>
            <a:r>
              <a:rPr lang="en-US" sz="2800" dirty="0">
                <a:hlinkClick r:id="rId5"/>
              </a:rPr>
              <a:t>https://docs.microsoft.com/en-us/learn/modules/improve-api-developer-experience-with-swagger/</a:t>
            </a:r>
            <a:endParaRPr lang="pl-PL" sz="2800" dirty="0"/>
          </a:p>
          <a:p>
            <a:r>
              <a:rPr lang="en-US" sz="2800" dirty="0">
                <a:hlinkClick r:id="rId6"/>
              </a:rPr>
              <a:t>https://docs.microsoft.com/en-us/learn/modules/optimize-your-web-apps-with-redis/</a:t>
            </a:r>
            <a:r>
              <a:rPr lang="pl-PL" sz="2800" dirty="0"/>
              <a:t> </a:t>
            </a:r>
          </a:p>
          <a:p>
            <a:r>
              <a:rPr lang="en-US" sz="2800" dirty="0">
                <a:hlinkClick r:id="rId7"/>
              </a:rPr>
              <a:t>https://docs.microsoft.com/en-us/learn/modules/microservices-aspnet-core/</a:t>
            </a:r>
            <a:r>
              <a:rPr lang="pl-PL" sz="2800"/>
              <a:t> 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03186-7AA8-4A19-A72F-F5032C7D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796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Production-ready APIs?</a:t>
            </a:r>
          </a:p>
        </p:txBody>
      </p:sp>
    </p:spTree>
    <p:extLst>
      <p:ext uri="{BB962C8B-B14F-4D97-AF65-F5344CB8AC3E}">
        <p14:creationId xmlns:p14="http://schemas.microsoft.com/office/powerpoint/2010/main" val="8125051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31847"/>
          </a:xfrm>
        </p:spPr>
        <p:txBody>
          <a:bodyPr/>
          <a:lstStyle/>
          <a:p>
            <a:r>
              <a:rPr lang="en-US" dirty="0"/>
              <a:t>Limit per token</a:t>
            </a:r>
          </a:p>
          <a:p>
            <a:pPr lvl="1"/>
            <a:r>
              <a:rPr lang="en-US" dirty="0"/>
              <a:t>With middleware or action filter</a:t>
            </a:r>
          </a:p>
          <a:p>
            <a:r>
              <a:rPr lang="en-US" sz="3600" dirty="0">
                <a:hlinkClick r:id="rId2"/>
              </a:rPr>
              <a:t>https://github.com/stefanprodan/AspNetCoreRateLimit</a:t>
            </a:r>
            <a:r>
              <a:rPr lang="en-US" sz="3600" dirty="0"/>
              <a:t>  </a:t>
            </a:r>
          </a:p>
          <a:p>
            <a:pPr lvl="1"/>
            <a:r>
              <a:rPr lang="en-US" dirty="0"/>
              <a:t>Limit per Client IP</a:t>
            </a:r>
          </a:p>
          <a:p>
            <a:pPr lvl="1"/>
            <a:r>
              <a:rPr lang="en-US" dirty="0"/>
              <a:t>Limit per Client ID header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limiting</a:t>
            </a:r>
          </a:p>
        </p:txBody>
      </p:sp>
    </p:spTree>
    <p:extLst>
      <p:ext uri="{BB962C8B-B14F-4D97-AF65-F5344CB8AC3E}">
        <p14:creationId xmlns:p14="http://schemas.microsoft.com/office/powerpoint/2010/main" val="245755481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IActionResult, ActionResult&lt;T&gt;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View Models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Model / input validation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Exception handling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Logging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Paging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464526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r>
              <a:rPr lang="en-US" sz="4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7238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URL, also with namespacing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/api/v2/games/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Query string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/api/games?api-version=2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Custom request header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api-version: 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Accept header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Accept: application/json;v=2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Microsoft.AspNetCore.Mvc.Versioning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Supports all types, query string by default (?api-version=2)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19899475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81184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Simple logging – errors, logs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Performance tracking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Usage tracking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Azure – Azure Monitor, Application Insights, Log Analytics …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ASP.NET Core Health Checks</a:t>
            </a:r>
            <a:endParaRPr lang="en-US" sz="2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2"/>
              </a:rPr>
              <a:t>https://github.com/Xabaril/AspNetCore.Diagnostics.HealthChecks/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232" spc="-1" dirty="0">
              <a:solidFill>
                <a:srgbClr val="0C1937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Third-party monitoring services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3"/>
              </a:rPr>
              <a:t>https://newrelic.com/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4"/>
              </a:rPr>
              <a:t>https://stackify.com/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5"/>
              </a:rPr>
              <a:t>https://www.monitis.com/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6"/>
              </a:rPr>
              <a:t>https://www.runscope.com/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7262027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7718</TotalTime>
  <Words>2782</Words>
  <Application>Microsoft Office PowerPoint</Application>
  <PresentationFormat>Widescreen</PresentationFormat>
  <Paragraphs>646</Paragraphs>
  <Slides>71</Slides>
  <Notes>23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Consolas</vt:lpstr>
      <vt:lpstr>Lucida Grande</vt:lpstr>
      <vt:lpstr>Segoe UI</vt:lpstr>
      <vt:lpstr>Segoe UI Historic</vt:lpstr>
      <vt:lpstr>Segoe UI Light</vt:lpstr>
      <vt:lpstr>Wingdings</vt:lpstr>
      <vt:lpstr>1_Dotnet_Template</vt:lpstr>
      <vt:lpstr>ASP.NET Core Introduction</vt:lpstr>
      <vt:lpstr>Additional ASP.NET Core Benefits for REST APIs</vt:lpstr>
      <vt:lpstr>Additional ASP.NET Core Benefits for REST APIs</vt:lpstr>
      <vt:lpstr>Security</vt:lpstr>
      <vt:lpstr>Testing</vt:lpstr>
      <vt:lpstr>Documentation</vt:lpstr>
      <vt:lpstr>Usage limiting</vt:lpstr>
      <vt:lpstr>Versioning</vt:lpstr>
      <vt:lpstr>Monitoring</vt:lpstr>
      <vt:lpstr>API Gateways</vt:lpstr>
      <vt:lpstr>Benefits</vt:lpstr>
      <vt:lpstr>ASP.NET Core Benefits</vt:lpstr>
      <vt:lpstr>ASP.NET Core Benefits</vt:lpstr>
      <vt:lpstr>Start new project CLI</vt:lpstr>
      <vt:lpstr>CLI</vt:lpstr>
      <vt:lpstr>Basics</vt:lpstr>
      <vt:lpstr>Project files</vt:lpstr>
      <vt:lpstr>Program.cs</vt:lpstr>
      <vt:lpstr>Startup class</vt:lpstr>
      <vt:lpstr>PowerPoint Presentation</vt:lpstr>
      <vt:lpstr>PowerPoint Presentation</vt:lpstr>
      <vt:lpstr>Dependency Injection</vt:lpstr>
      <vt:lpstr>Dependent classes</vt:lpstr>
      <vt:lpstr>Class lifetime dependency</vt:lpstr>
      <vt:lpstr>Dependency inversion</vt:lpstr>
      <vt:lpstr>Inversion of control container </vt:lpstr>
      <vt:lpstr>Dependency injection </vt:lpstr>
      <vt:lpstr>Dependency injection </vt:lpstr>
      <vt:lpstr>View injection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Kestrel configuration</vt:lpstr>
      <vt:lpstr>The Configuration System</vt:lpstr>
      <vt:lpstr>Application settings</vt:lpstr>
      <vt:lpstr>Configuration</vt:lpstr>
      <vt:lpstr>Configuration DI ready</vt:lpstr>
      <vt:lpstr>Additional files</vt:lpstr>
      <vt:lpstr>Routing</vt:lpstr>
      <vt:lpstr>Static files</vt:lpstr>
      <vt:lpstr>Basic Logging</vt:lpstr>
      <vt:lpstr>MVC</vt:lpstr>
      <vt:lpstr>MVC</vt:lpstr>
      <vt:lpstr>Controllers</vt:lpstr>
      <vt:lpstr>Models &amp; View Models</vt:lpstr>
      <vt:lpstr>Razor</vt:lpstr>
      <vt:lpstr>Tag Helpers</vt:lpstr>
      <vt:lpstr>Web Components</vt:lpstr>
      <vt:lpstr>Web API</vt:lpstr>
      <vt:lpstr>Similar to MVC</vt:lpstr>
      <vt:lpstr>Controllers</vt:lpstr>
      <vt:lpstr>Models &amp; View Models</vt:lpstr>
      <vt:lpstr>Conventions</vt:lpstr>
      <vt:lpstr>Clients</vt:lpstr>
      <vt:lpstr>Data access &amp; auth</vt:lpstr>
      <vt:lpstr>Entity Framework Core</vt:lpstr>
      <vt:lpstr>Dapper</vt:lpstr>
      <vt:lpstr>Dapper</vt:lpstr>
      <vt:lpstr>Dapper</vt:lpstr>
      <vt:lpstr>Dapper – Batch insert</vt:lpstr>
      <vt:lpstr>Dapper – Stored procedures</vt:lpstr>
      <vt:lpstr>Authentication &amp; Authorization</vt:lpstr>
      <vt:lpstr>ASP.NET Core Identity</vt:lpstr>
      <vt:lpstr>Identity Server</vt:lpstr>
      <vt:lpstr>Learn</vt:lpstr>
      <vt:lpstr>Production-ready APIs?</vt:lpstr>
      <vt:lpstr>Best practices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157</cp:revision>
  <cp:lastPrinted>2018-03-26T22:33:58Z</cp:lastPrinted>
  <dcterms:created xsi:type="dcterms:W3CDTF">2018-01-09T22:22:16Z</dcterms:created>
  <dcterms:modified xsi:type="dcterms:W3CDTF">2020-08-12T12:52:46Z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